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embeddedFontLst>
    <p:embeddedFont>
      <p:font typeface="Century Gothic" panose="020B0502020202020204" pitchFamily="34" charset="0"/>
      <p:regular r:id="rId20"/>
      <p:bold r:id="rId21"/>
      <p:italic r:id="rId22"/>
      <p:boldItalic r:id="rId23"/>
    </p:embeddedFont>
  </p:embeddedFontLst>
  <p:custDataLst>
    <p:tags r:id="rId24"/>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5"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97"/>
    <p:restoredTop sz="94649"/>
  </p:normalViewPr>
  <p:slideViewPr>
    <p:cSldViewPr snapToGrid="0">
      <p:cViewPr>
        <p:scale>
          <a:sx n="117" d="100"/>
          <a:sy n="117" d="100"/>
        </p:scale>
        <p:origin x="264" y="-43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2.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Priscilla Gomes-DaCosta</a:t>
            </a:r>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D0F57C24-FEDB-F150-805E-71C2A264F3B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613"/>
    </mc:Choice>
    <mc:Fallback>
      <p:transition spd="slow" advTm="10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err="1"/>
              <a:t>DevSecOps</a:t>
            </a:r>
            <a:r>
              <a:rPr lang="en-US" dirty="0"/>
              <a:t> pipeline</a:t>
            </a:r>
          </a:p>
          <a:p>
            <a:pPr marL="685800" lvl="1" indent="-228600" algn="l" rtl="0">
              <a:lnSpc>
                <a:spcPct val="90000"/>
              </a:lnSpc>
              <a:spcBef>
                <a:spcPts val="0"/>
              </a:spcBef>
              <a:spcAft>
                <a:spcPts val="0"/>
              </a:spcAft>
              <a:buClr>
                <a:schemeClr val="lt1"/>
              </a:buClr>
              <a:buSzPts val="2000"/>
              <a:buChar char="•"/>
            </a:pPr>
            <a:endParaRPr sz="1600" dirty="0"/>
          </a:p>
          <a:p>
            <a:pPr marL="1143000" lvl="2" indent="-228600">
              <a:buSzPts val="2000"/>
            </a:pPr>
            <a:r>
              <a:rPr lang="en-US" sz="1400" dirty="0"/>
              <a:t>SAST</a:t>
            </a:r>
          </a:p>
          <a:p>
            <a:pPr marL="1143000" lvl="2" indent="-228600">
              <a:buSzPts val="2000"/>
            </a:pPr>
            <a:endParaRPr lang="en-US" sz="1400" dirty="0"/>
          </a:p>
          <a:p>
            <a:pPr marL="1143000" lvl="2" indent="-228600">
              <a:buSzPts val="2000"/>
            </a:pPr>
            <a:r>
              <a:rPr lang="en-US" sz="1400" dirty="0"/>
              <a:t>DAST</a:t>
            </a:r>
          </a:p>
          <a:p>
            <a:pPr marL="1143000" lvl="2" indent="-228600">
              <a:buSzPts val="2000"/>
            </a:pPr>
            <a:endParaRPr lang="en-US" sz="1400" dirty="0"/>
          </a:p>
          <a:p>
            <a:pPr marL="1143000" lvl="2" indent="-228600">
              <a:buSzPts val="2000"/>
            </a:pPr>
            <a:r>
              <a:rPr lang="en-US" sz="1400" dirty="0"/>
              <a:t>IAST</a:t>
            </a:r>
          </a:p>
          <a:p>
            <a:pPr marL="1143000" lvl="2" indent="-228600">
              <a:buSzPts val="2000"/>
            </a:pPr>
            <a:endParaRPr lang="en-US" sz="1400" dirty="0"/>
          </a:p>
          <a:p>
            <a:pPr marL="1143000" lvl="2" indent="-228600">
              <a:buSzPts val="2000"/>
            </a:pPr>
            <a:r>
              <a:rPr lang="en-US" sz="1400" dirty="0"/>
              <a:t>SCA</a:t>
            </a:r>
          </a:p>
          <a:p>
            <a:pPr marL="1143000" lvl="2" indent="-228600">
              <a:buSzPts val="2000"/>
            </a:pPr>
            <a:endParaRPr lang="en-US" sz="1400" dirty="0"/>
          </a:p>
          <a:p>
            <a:pPr marL="1143000" lvl="2" indent="-228600">
              <a:buSzPts val="2000"/>
            </a:pPr>
            <a:r>
              <a:rPr lang="en-US" sz="1400" dirty="0"/>
              <a:t>Vulnerability scanners</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262A7E0-CBBF-AF31-0777-327C7517B4D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0794"/>
    </mc:Choice>
    <mc:Fallback>
      <p:transition spd="slow" advTm="807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Risks:</a:t>
            </a:r>
          </a:p>
          <a:p>
            <a:pPr marL="685800" lvl="1" indent="-228600">
              <a:spcBef>
                <a:spcPts val="0"/>
              </a:spcBef>
              <a:buSzPts val="2000"/>
            </a:pPr>
            <a:r>
              <a:rPr lang="en-US" sz="1800" dirty="0"/>
              <a:t>Denial of service</a:t>
            </a:r>
          </a:p>
          <a:p>
            <a:pPr marL="685800" lvl="1" indent="-228600">
              <a:spcBef>
                <a:spcPts val="0"/>
              </a:spcBef>
              <a:buSzPts val="2000"/>
            </a:pPr>
            <a:r>
              <a:rPr lang="en-US" sz="1800" dirty="0"/>
              <a:t>Compromised secrets</a:t>
            </a:r>
          </a:p>
          <a:p>
            <a:pPr marL="685800" lvl="1" indent="-228600">
              <a:spcBef>
                <a:spcPts val="0"/>
              </a:spcBef>
              <a:buSzPts val="2000"/>
            </a:pPr>
            <a:r>
              <a:rPr lang="en-US" sz="1800" dirty="0"/>
              <a:t>Loss of service</a:t>
            </a:r>
          </a:p>
          <a:p>
            <a:pPr marL="685800" lvl="1" indent="-228600">
              <a:spcBef>
                <a:spcPts val="0"/>
              </a:spcBef>
              <a:buSzPts val="2000"/>
            </a:pPr>
            <a:r>
              <a:rPr lang="en-US" sz="1800" dirty="0"/>
              <a:t>Damage to system</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Benefits:</a:t>
            </a:r>
          </a:p>
          <a:p>
            <a:pPr marL="685800" lvl="1" indent="-228600">
              <a:spcBef>
                <a:spcPts val="0"/>
              </a:spcBef>
              <a:buSzPts val="2000"/>
            </a:pPr>
            <a:r>
              <a:rPr lang="en-US" dirty="0"/>
              <a:t>Reduced Failure Rate</a:t>
            </a:r>
          </a:p>
          <a:p>
            <a:pPr marL="685800" lvl="1" indent="-228600">
              <a:spcBef>
                <a:spcPts val="0"/>
              </a:spcBef>
              <a:buSzPts val="2000"/>
            </a:pPr>
            <a:r>
              <a:rPr lang="en-US" dirty="0"/>
              <a:t>Optimization of Development Time</a:t>
            </a:r>
          </a:p>
          <a:p>
            <a:pPr marL="685800" lvl="1" indent="-228600">
              <a:spcBef>
                <a:spcPts val="0"/>
              </a:spcBef>
              <a:buSzPts val="2000"/>
            </a:pPr>
            <a:r>
              <a:rPr lang="en-US" dirty="0"/>
              <a:t>Security of the Software</a:t>
            </a:r>
          </a:p>
          <a:p>
            <a:pPr marL="685800" lvl="1" indent="-228600">
              <a:spcBef>
                <a:spcPts val="0"/>
              </a:spcBef>
              <a:buSzPts val="2000"/>
            </a:pPr>
            <a:r>
              <a:rPr lang="en-US" dirty="0"/>
              <a:t>Corporate Secure Coding Structure</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BCFB844-A31A-A414-B493-ECC8F6F8269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141"/>
    </mc:Choice>
    <mc:Fallback>
      <p:transition spd="slow" advTm="55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914400" lvl="2" indent="0" algn="l" rtl="0">
              <a:lnSpc>
                <a:spcPct val="90000"/>
              </a:lnSpc>
              <a:spcBef>
                <a:spcPts val="0"/>
              </a:spcBef>
              <a:spcAft>
                <a:spcPts val="0"/>
              </a:spcAft>
              <a:buClr>
                <a:schemeClr val="lt1"/>
              </a:buClr>
              <a:buSzPts val="1800"/>
              <a:buNone/>
            </a:pPr>
            <a:r>
              <a:rPr lang="en-US" dirty="0"/>
              <a:t>PREVENTION IS BETTER THAN CURE</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r>
              <a:rPr lang="en-US" sz="1400" dirty="0"/>
              <a:t>Most common security gaps:</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r>
              <a:rPr lang="en-US" sz="1400" dirty="0"/>
              <a:t>Unpreparedness</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r>
              <a:rPr lang="en-US" sz="1400" dirty="0"/>
              <a:t>Unknown threats</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r>
              <a:rPr lang="en-US" sz="1400" dirty="0"/>
              <a:t>Lack of monitoring</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r>
              <a:rPr lang="en-US" sz="1400" dirty="0"/>
              <a:t>Open to fraud</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r>
              <a:rPr lang="en-US" sz="1400" dirty="0"/>
              <a:t>Third party / vendor risk</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r>
              <a:rPr lang="en-US" sz="1400" dirty="0"/>
              <a:t>Incident handling</a:t>
            </a:r>
          </a:p>
          <a:p>
            <a:pPr marL="1143000" lvl="2" indent="-228600" algn="l" rtl="0">
              <a:lnSpc>
                <a:spcPct val="90000"/>
              </a:lnSpc>
              <a:spcBef>
                <a:spcPts val="0"/>
              </a:spcBef>
              <a:spcAft>
                <a:spcPts val="0"/>
              </a:spcAft>
              <a:buClr>
                <a:schemeClr val="lt1"/>
              </a:buClr>
              <a:buSzPts val="1800"/>
              <a:buChar char="•"/>
            </a:pPr>
            <a:endParaRPr lang="en-US" sz="1400" dirty="0"/>
          </a:p>
          <a:p>
            <a:pPr marL="1143000" lvl="2" indent="-228600" algn="l" rtl="0">
              <a:lnSpc>
                <a:spcPct val="90000"/>
              </a:lnSpc>
              <a:spcBef>
                <a:spcPts val="0"/>
              </a:spcBef>
              <a:spcAft>
                <a:spcPts val="0"/>
              </a:spcAft>
              <a:buClr>
                <a:schemeClr val="lt1"/>
              </a:buClr>
              <a:buSzPts val="1800"/>
              <a:buChar char="•"/>
            </a:pPr>
            <a:r>
              <a:rPr lang="en-US" sz="1400" dirty="0"/>
              <a:t>People risk</a:t>
            </a: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2A68879C-663A-34F8-E694-1FBAF8517F6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3114"/>
    </mc:Choice>
    <mc:Fallback>
      <p:transition spd="slow" advTm="53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ISO/IEC 27001 – Information Security Management Systems </a:t>
            </a:r>
          </a:p>
          <a:p>
            <a:pPr marL="482600">
              <a:buSzPts val="2200"/>
            </a:pPr>
            <a:r>
              <a:rPr lang="en-US" dirty="0"/>
              <a:t>ISO/IEC 27002  – Information Technology</a:t>
            </a:r>
          </a:p>
          <a:p>
            <a:pPr marL="482600">
              <a:buSzPts val="2200"/>
            </a:pPr>
            <a:r>
              <a:rPr lang="en-US" dirty="0"/>
              <a:t>ISO/IEC 27701 – Privacy Information Management Systems </a:t>
            </a:r>
          </a:p>
          <a:p>
            <a:pPr marL="482600">
              <a:buSzPts val="2200"/>
            </a:pPr>
            <a:r>
              <a:rPr lang="en-US" dirty="0"/>
              <a:t>National Institute of Standards and Technology (NIST) Cyber Security Framework (CSF)</a:t>
            </a:r>
          </a:p>
          <a:p>
            <a:pPr marL="482600">
              <a:buSzPts val="2200"/>
            </a:pPr>
            <a:r>
              <a:rPr lang="en-US" dirty="0"/>
              <a:t>Cyber Essentials</a:t>
            </a:r>
          </a:p>
          <a:p>
            <a:pPr marL="482600">
              <a:buSzPts val="2200"/>
            </a:pPr>
            <a:r>
              <a:rPr lang="en-US" dirty="0"/>
              <a:t>Payment Card Industry/Data Security Standard (PCI/DSS)</a:t>
            </a:r>
          </a:p>
          <a:p>
            <a:pPr marL="228600" lvl="0" indent="-88900" algn="l" rtl="0">
              <a:lnSpc>
                <a:spcPct val="90000"/>
              </a:lnSpc>
              <a:spcBef>
                <a:spcPts val="1000"/>
              </a:spcBef>
              <a:spcAft>
                <a:spcPts val="0"/>
              </a:spcAft>
              <a:buClr>
                <a:schemeClr val="lt1"/>
              </a:buClr>
              <a:buSzPts val="2200"/>
              <a:buNone/>
            </a:pPr>
            <a:endParaRPr lang="en-US"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16EDC56-258A-5558-8C84-47925B2E2E6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2202"/>
    </mc:Choice>
    <mc:Fallback>
      <p:transition spd="slow" advTm="32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1736901"/>
            <a:ext cx="10820400" cy="4024125"/>
          </a:xfrm>
          <a:prstGeom prst="rect">
            <a:avLst/>
          </a:prstGeom>
          <a:noFill/>
          <a:ln>
            <a:noFill/>
          </a:ln>
        </p:spPr>
        <p:txBody>
          <a:bodyPr spcFirstLastPara="1" wrap="square" lIns="91425" tIns="45700" rIns="91425" bIns="45700" anchor="t" anchorCtr="0">
            <a:normAutofit fontScale="77500" lnSpcReduction="20000"/>
          </a:bodyPr>
          <a:lstStyle/>
          <a:p>
            <a:pPr marL="228600" indent="-228600">
              <a:spcBef>
                <a:spcPts val="0"/>
              </a:spcBef>
              <a:buSzPts val="2200"/>
            </a:pPr>
            <a:r>
              <a:rPr lang="en-US" dirty="0"/>
              <a:t>10 common gaps in cyber security. (n.d.). Business &amp; Personal Insurance Solutions | Chubb. https://www.chubb.com/vn-en/articles/10-common-gaps-in-cyber-security.html</a:t>
            </a:r>
          </a:p>
          <a:p>
            <a:pPr marL="228600" indent="-228600">
              <a:spcBef>
                <a:spcPts val="0"/>
              </a:spcBef>
              <a:buSzPts val="2200"/>
            </a:pPr>
            <a:r>
              <a:rPr lang="en-US" dirty="0"/>
              <a:t>Frechette, K. (2022, June 8). The advantages of secure coding best practices. </a:t>
            </a:r>
            <a:r>
              <a:rPr lang="en-US" dirty="0" err="1"/>
              <a:t>GoldSky</a:t>
            </a:r>
            <a:r>
              <a:rPr lang="en-US" dirty="0"/>
              <a:t> Security | Cyber Security Solutions. https://</a:t>
            </a:r>
            <a:r>
              <a:rPr lang="en-US" dirty="0" err="1"/>
              <a:t>www.goldskysecurity.com</a:t>
            </a:r>
            <a:r>
              <a:rPr lang="en-US" dirty="0"/>
              <a:t>/security-by-design-the-advantages-of-secure-coding-best-practices/</a:t>
            </a:r>
          </a:p>
          <a:p>
            <a:pPr marL="228600" indent="-228600">
              <a:spcBef>
                <a:spcPts val="0"/>
              </a:spcBef>
              <a:buSzPts val="2200"/>
            </a:pPr>
            <a:r>
              <a:rPr lang="en-US" dirty="0"/>
              <a:t>Likelihood - Glossary | CSRC. (n.d.). NIST Computer Security Resource Center | CSRC. https://csrc.nist.gov/glossary/term/likelihood</a:t>
            </a:r>
          </a:p>
          <a:p>
            <a:pPr marL="228600" indent="-228600">
              <a:spcBef>
                <a:spcPts val="0"/>
              </a:spcBef>
              <a:buSzPts val="2200"/>
            </a:pPr>
            <a:r>
              <a:rPr lang="en-US" dirty="0" err="1"/>
              <a:t>Michali</a:t>
            </a:r>
            <a:r>
              <a:rPr lang="en-US" dirty="0"/>
              <a:t>. (2022, September 15). What is a </a:t>
            </a:r>
            <a:r>
              <a:rPr lang="en-US" dirty="0" err="1"/>
              <a:t>DevSecOps</a:t>
            </a:r>
            <a:r>
              <a:rPr lang="en-US" dirty="0"/>
              <a:t> pipeline? Check Point Software. https://</a:t>
            </a:r>
            <a:r>
              <a:rPr lang="en-US" dirty="0" err="1"/>
              <a:t>www.checkpoint.com</a:t>
            </a:r>
            <a:r>
              <a:rPr lang="en-US" dirty="0"/>
              <a:t>/cyber-hub/cloud-security/</a:t>
            </a:r>
            <a:r>
              <a:rPr lang="en-US" dirty="0" err="1"/>
              <a:t>devsecops</a:t>
            </a:r>
            <a:r>
              <a:rPr lang="en-US" dirty="0"/>
              <a:t>/what-is-a-</a:t>
            </a:r>
            <a:r>
              <a:rPr lang="en-US" dirty="0" err="1"/>
              <a:t>devsecops</a:t>
            </a:r>
            <a:r>
              <a:rPr lang="en-US" dirty="0"/>
              <a:t>-pipeline/</a:t>
            </a:r>
          </a:p>
          <a:p>
            <a:pPr marL="228600" indent="-228600">
              <a:spcBef>
                <a:spcPts val="0"/>
              </a:spcBef>
              <a:buSzPts val="2200"/>
            </a:pPr>
            <a:r>
              <a:rPr lang="en-US" dirty="0"/>
              <a:t>Security standards you should adopt in your organization | </a:t>
            </a:r>
            <a:r>
              <a:rPr lang="en-US" dirty="0" err="1"/>
              <a:t>Soveren</a:t>
            </a:r>
            <a:r>
              <a:rPr lang="en-US" dirty="0"/>
              <a:t>. (2022, December 2). Protect your sensitive data. https://</a:t>
            </a:r>
            <a:r>
              <a:rPr lang="en-US" dirty="0" err="1"/>
              <a:t>soveren.io</a:t>
            </a:r>
            <a:r>
              <a:rPr lang="en-US" dirty="0"/>
              <a:t>/blog/which-security-standards-should-you-adopt-in-your-organization</a:t>
            </a:r>
          </a:p>
          <a:p>
            <a:pPr marL="228600" indent="-228600">
              <a:spcBef>
                <a:spcPts val="0"/>
              </a:spcBef>
              <a:buSzPts val="2200"/>
            </a:pPr>
            <a:r>
              <a:rPr lang="en-US" dirty="0"/>
              <a:t>Secure coding: A practical guide. (2022, August 17). Mend. https://</a:t>
            </a:r>
            <a:r>
              <a:rPr lang="en-US" dirty="0" err="1"/>
              <a:t>www.mend.io</a:t>
            </a:r>
            <a:r>
              <a:rPr lang="en-US" dirty="0"/>
              <a:t>/resources/blog/secure-coding/</a:t>
            </a:r>
          </a:p>
          <a:p>
            <a:pPr marL="228600" lvl="0" indent="-228600" algn="l" rtl="0">
              <a:lnSpc>
                <a:spcPct val="90000"/>
              </a:lnSpc>
              <a:spcBef>
                <a:spcPts val="0"/>
              </a:spcBef>
              <a:spcAft>
                <a:spcPts val="0"/>
              </a:spcAft>
              <a:buClr>
                <a:schemeClr val="lt1"/>
              </a:buClr>
              <a:buSzPts val="2200"/>
              <a:buChar char="•"/>
            </a:pPr>
            <a:r>
              <a:rPr lang="en-US" dirty="0"/>
              <a:t>Silverstone, A., &amp; CISSP. (n.d.). Where defense in depth falls short. CSO</a:t>
            </a:r>
          </a:p>
          <a:p>
            <a:pPr marL="457200" lvl="1" indent="0">
              <a:spcBef>
                <a:spcPts val="0"/>
              </a:spcBef>
              <a:buSzPts val="2200"/>
              <a:buNone/>
            </a:pPr>
            <a:r>
              <a:rPr lang="en-US" dirty="0"/>
              <a:t>Online. https://</a:t>
            </a:r>
            <a:r>
              <a:rPr lang="en-US" dirty="0" err="1"/>
              <a:t>www.csoonline.com</a:t>
            </a:r>
            <a:r>
              <a:rPr lang="en-US" dirty="0"/>
              <a:t>/article/2124452/where-defense-in-depth-falls </a:t>
            </a:r>
            <a:r>
              <a:rPr lang="en-US" dirty="0" err="1"/>
              <a:t>short.html</a:t>
            </a:r>
            <a:endParaRPr lang="en-US" dirty="0"/>
          </a:p>
          <a:p>
            <a:pPr marL="228600" lvl="0" indent="-228600" algn="l" rtl="0">
              <a:lnSpc>
                <a:spcPct val="90000"/>
              </a:lnSpc>
              <a:spcBef>
                <a:spcPts val="0"/>
              </a:spcBef>
              <a:spcAft>
                <a:spcPts val="0"/>
              </a:spcAft>
              <a:buClr>
                <a:schemeClr val="lt1"/>
              </a:buClr>
              <a:buSzPts val="2200"/>
              <a:buChar char="•"/>
            </a:pPr>
            <a:r>
              <a:rPr lang="en-US" dirty="0"/>
              <a:t>Understanding the hierarchy of principles, policies, standards, procedures, and guidelines. (2015, October 2). LinkedIn. https://www.linkedin.com/pulse/understanding-hierarchy-principles-policies-standards-wally-beddoe/</a:t>
            </a:r>
          </a:p>
          <a:p>
            <a:pPr marL="228600" lvl="0" indent="-228600" algn="l" rtl="0">
              <a:lnSpc>
                <a:spcPct val="90000"/>
              </a:lnSpc>
              <a:spcBef>
                <a:spcPts val="0"/>
              </a:spcBef>
              <a:spcAft>
                <a:spcPts val="0"/>
              </a:spcAft>
              <a:buClr>
                <a:schemeClr val="lt1"/>
              </a:buClr>
              <a:buSzPts val="2200"/>
              <a:buChar char="•"/>
            </a:pPr>
            <a:r>
              <a:rPr lang="en-US" dirty="0"/>
              <a:t>What is secure coding? (2019, July 15). Perforce Software. https://</a:t>
            </a:r>
            <a:r>
              <a:rPr lang="en-US" dirty="0" err="1"/>
              <a:t>www.perforce.com</a:t>
            </a:r>
            <a:r>
              <a:rPr lang="en-US" dirty="0"/>
              <a:t>/blog/</a:t>
            </a:r>
            <a:r>
              <a:rPr lang="en-US" dirty="0" err="1"/>
              <a:t>sca</a:t>
            </a:r>
            <a:r>
              <a:rPr lang="en-US" dirty="0"/>
              <a:t>/what-secure-coding</a:t>
            </a:r>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235C6A8-DD40-EBBE-40C5-ACC38FF3659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89"/>
    </mc:Choice>
    <mc:Fallback>
      <p:transition spd="slow" advTm="2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All electronic devices used for business purposes requires appropriate firewall to be installed and properly maintained.</a:t>
            </a: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C36F181-B31F-8BB1-048F-DB7F825FE2D3}"/>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304"/>
    </mc:Choice>
    <mc:Fallback>
      <p:transition spd="slow" advTm="363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dirty="0"/>
              <a:t>Different secure code vulnerabilities have different severity levels.</a:t>
            </a:r>
            <a:endParaRPr dirty="0"/>
          </a:p>
        </p:txBody>
      </p:sp>
      <p:graphicFrame>
        <p:nvGraphicFramePr>
          <p:cNvPr id="161" name="Google Shape;161;p4" descr="Alt text required"/>
          <p:cNvGraphicFramePr/>
          <p:nvPr>
            <p:extLst>
              <p:ext uri="{D42A27DB-BD31-4B8C-83A1-F6EECF244321}">
                <p14:modId xmlns:p14="http://schemas.microsoft.com/office/powerpoint/2010/main" val="523313233"/>
              </p:ext>
            </p:extLst>
          </p:nvPr>
        </p:nvGraphicFramePr>
        <p:xfrm>
          <a:off x="2895600" y="1744622"/>
          <a:ext cx="7835225" cy="475482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The likelihood the vulnerability will affect the system</a:t>
                      </a:r>
                      <a:endParaRPr sz="36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200" u="none" strike="noStrike" cap="none" dirty="0">
                          <a:solidFill>
                            <a:srgbClr val="FFD966"/>
                          </a:solidFill>
                        </a:rPr>
                        <a:t>High urgency the vulnerability should be addressed</a:t>
                      </a:r>
                      <a:endParaRPr sz="3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Less urgency in addressing the vulnerability</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The vulnerability has low likelihood of happening </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5874D7B-BC01-CEA6-074D-0B533A5E724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7600"/>
    </mc:Choice>
    <mc:Fallback>
      <p:transition spd="slow" advTm="37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1.	Validate Input Data</a:t>
            </a:r>
          </a:p>
          <a:p>
            <a:pPr marL="228600" lvl="0" indent="-228600" algn="l" rtl="0">
              <a:lnSpc>
                <a:spcPct val="90000"/>
              </a:lnSpc>
              <a:spcBef>
                <a:spcPts val="0"/>
              </a:spcBef>
              <a:spcAft>
                <a:spcPts val="0"/>
              </a:spcAft>
              <a:buClr>
                <a:schemeClr val="lt1"/>
              </a:buClr>
              <a:buSzPts val="2200"/>
              <a:buChar char="•"/>
            </a:pPr>
            <a:r>
              <a:rPr lang="en-US" dirty="0"/>
              <a:t>2.	Heed Compiler Warnings</a:t>
            </a:r>
          </a:p>
          <a:p>
            <a:pPr marL="228600" lvl="0" indent="-228600" algn="l" rtl="0">
              <a:lnSpc>
                <a:spcPct val="90000"/>
              </a:lnSpc>
              <a:spcBef>
                <a:spcPts val="0"/>
              </a:spcBef>
              <a:spcAft>
                <a:spcPts val="0"/>
              </a:spcAft>
              <a:buClr>
                <a:schemeClr val="lt1"/>
              </a:buClr>
              <a:buSzPts val="2200"/>
              <a:buChar char="•"/>
            </a:pPr>
            <a:r>
              <a:rPr lang="en-US" dirty="0"/>
              <a:t>3.	Architect and Design for Security Policies</a:t>
            </a:r>
          </a:p>
          <a:p>
            <a:pPr marL="228600" lvl="0" indent="-228600" algn="l" rtl="0">
              <a:lnSpc>
                <a:spcPct val="90000"/>
              </a:lnSpc>
              <a:spcBef>
                <a:spcPts val="0"/>
              </a:spcBef>
              <a:spcAft>
                <a:spcPts val="0"/>
              </a:spcAft>
              <a:buClr>
                <a:schemeClr val="lt1"/>
              </a:buClr>
              <a:buSzPts val="2200"/>
              <a:buChar char="•"/>
            </a:pPr>
            <a:r>
              <a:rPr lang="en-US" dirty="0"/>
              <a:t>4.	Keep It Simple</a:t>
            </a:r>
          </a:p>
          <a:p>
            <a:pPr marL="228600" lvl="0" indent="-228600" algn="l" rtl="0">
              <a:lnSpc>
                <a:spcPct val="90000"/>
              </a:lnSpc>
              <a:spcBef>
                <a:spcPts val="0"/>
              </a:spcBef>
              <a:spcAft>
                <a:spcPts val="0"/>
              </a:spcAft>
              <a:buClr>
                <a:schemeClr val="lt1"/>
              </a:buClr>
              <a:buSzPts val="2200"/>
              <a:buChar char="•"/>
            </a:pPr>
            <a:r>
              <a:rPr lang="en-US" dirty="0"/>
              <a:t>5.	Default Deny</a:t>
            </a:r>
          </a:p>
          <a:p>
            <a:pPr marL="228600" lvl="0" indent="-228600" algn="l" rtl="0">
              <a:lnSpc>
                <a:spcPct val="90000"/>
              </a:lnSpc>
              <a:spcBef>
                <a:spcPts val="0"/>
              </a:spcBef>
              <a:spcAft>
                <a:spcPts val="0"/>
              </a:spcAft>
              <a:buClr>
                <a:schemeClr val="lt1"/>
              </a:buClr>
              <a:buSzPts val="2200"/>
              <a:buChar char="•"/>
            </a:pPr>
            <a:r>
              <a:rPr lang="en-US" dirty="0"/>
              <a:t>6.	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t>7.	Sanitize Data Sent to Other Systems</a:t>
            </a:r>
          </a:p>
          <a:p>
            <a:pPr marL="228600" lvl="0" indent="-228600" algn="l" rtl="0">
              <a:lnSpc>
                <a:spcPct val="90000"/>
              </a:lnSpc>
              <a:spcBef>
                <a:spcPts val="0"/>
              </a:spcBef>
              <a:spcAft>
                <a:spcPts val="0"/>
              </a:spcAft>
              <a:buClr>
                <a:schemeClr val="lt1"/>
              </a:buClr>
              <a:buSzPts val="2200"/>
              <a:buChar char="•"/>
            </a:pPr>
            <a:r>
              <a:rPr lang="en-US" dirty="0"/>
              <a:t>8.	Practice Defense in Depth </a:t>
            </a:r>
          </a:p>
          <a:p>
            <a:pPr marL="228600" lvl="0" indent="-228600" algn="l" rtl="0">
              <a:lnSpc>
                <a:spcPct val="90000"/>
              </a:lnSpc>
              <a:spcBef>
                <a:spcPts val="0"/>
              </a:spcBef>
              <a:spcAft>
                <a:spcPts val="0"/>
              </a:spcAft>
              <a:buClr>
                <a:schemeClr val="lt1"/>
              </a:buClr>
              <a:buSzPts val="2200"/>
              <a:buChar char="•"/>
            </a:pPr>
            <a:r>
              <a:rPr lang="en-US" dirty="0"/>
              <a:t>9.	Use Effective Quality Assurance Techniques</a:t>
            </a:r>
          </a:p>
          <a:p>
            <a:pPr marL="228600" lvl="0" indent="-228600" algn="l" rtl="0">
              <a:lnSpc>
                <a:spcPct val="90000"/>
              </a:lnSpc>
              <a:spcBef>
                <a:spcPts val="0"/>
              </a:spcBef>
              <a:spcAft>
                <a:spcPts val="0"/>
              </a:spcAft>
              <a:buClr>
                <a:schemeClr val="lt1"/>
              </a:buClr>
              <a:buSzPts val="2200"/>
              <a:buChar char="•"/>
            </a:pPr>
            <a:r>
              <a:rPr lang="en-US" dirty="0"/>
              <a:t>10.	Adopt a Secure Coding Standard</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14D17D2-85F5-08A6-36BA-D85630C815A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5008"/>
    </mc:Choice>
    <mc:Fallback>
      <p:transition spd="slow" advTm="1850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Do not cast to an out-of-range enumeration value</a:t>
            </a:r>
            <a:endParaRPr lang="en-US" sz="2000" dirty="0"/>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Do not define a C-style variadic function</a:t>
            </a:r>
          </a:p>
          <a:p>
            <a:pPr marL="228600" lvl="0" indent="-228600" algn="l" rtl="0">
              <a:lnSpc>
                <a:spcPct val="90000"/>
              </a:lnSpc>
              <a:spcBef>
                <a:spcPts val="0"/>
              </a:spcBef>
              <a:spcAft>
                <a:spcPts val="0"/>
              </a:spcAft>
              <a:buClr>
                <a:schemeClr val="lt1"/>
              </a:buClr>
              <a:buSzPts val="2000"/>
              <a:buChar char="•"/>
            </a:pPr>
            <a:r>
              <a:rPr lang="en-US" sz="2000" dirty="0"/>
              <a:t>Do not declare or define a reserved identifier</a:t>
            </a:r>
          </a:p>
          <a:p>
            <a:pPr marL="228600" lvl="0" indent="-228600" algn="l" rtl="0">
              <a:lnSpc>
                <a:spcPct val="90000"/>
              </a:lnSpc>
              <a:spcBef>
                <a:spcPts val="0"/>
              </a:spcBef>
              <a:spcAft>
                <a:spcPts val="0"/>
              </a:spcAft>
              <a:buClr>
                <a:schemeClr val="lt1"/>
              </a:buClr>
              <a:buSzPts val="2000"/>
              <a:buChar char="•"/>
            </a:pPr>
            <a:r>
              <a:rPr lang="en-US" sz="2000" dirty="0"/>
              <a:t>Do not write syntactically ambiguous declarations</a:t>
            </a:r>
          </a:p>
          <a:p>
            <a:pPr marL="228600" lvl="0" indent="-228600" algn="l" rtl="0">
              <a:lnSpc>
                <a:spcPct val="90000"/>
              </a:lnSpc>
              <a:spcBef>
                <a:spcPts val="0"/>
              </a:spcBef>
              <a:spcAft>
                <a:spcPts val="0"/>
              </a:spcAft>
              <a:buClr>
                <a:schemeClr val="lt1"/>
              </a:buClr>
              <a:buSzPts val="2000"/>
              <a:buChar char="•"/>
            </a:pPr>
            <a:r>
              <a:rPr lang="en-US" sz="2000" dirty="0"/>
              <a:t>Overload allocation and deallocation functions as a pair in the same scope</a:t>
            </a:r>
          </a:p>
          <a:p>
            <a:pPr marL="228600" lvl="0" indent="-228600" algn="l" rtl="0">
              <a:lnSpc>
                <a:spcPct val="90000"/>
              </a:lnSpc>
              <a:spcBef>
                <a:spcPts val="0"/>
              </a:spcBef>
              <a:spcAft>
                <a:spcPts val="0"/>
              </a:spcAft>
              <a:buClr>
                <a:schemeClr val="lt1"/>
              </a:buClr>
              <a:buSzPts val="2000"/>
              <a:buChar char="•"/>
            </a:pPr>
            <a:r>
              <a:rPr lang="en-US" sz="2000" dirty="0"/>
              <a:t>Avoid information leakage when passing a class object across a trust boundary</a:t>
            </a:r>
          </a:p>
          <a:p>
            <a:pPr marL="228600" lvl="0" indent="-228600" algn="l" rtl="0">
              <a:lnSpc>
                <a:spcPct val="90000"/>
              </a:lnSpc>
              <a:spcBef>
                <a:spcPts val="0"/>
              </a:spcBef>
              <a:spcAft>
                <a:spcPts val="0"/>
              </a:spcAft>
              <a:buClr>
                <a:schemeClr val="lt1"/>
              </a:buClr>
              <a:buSzPts val="2000"/>
              <a:buChar char="•"/>
            </a:pPr>
            <a:r>
              <a:rPr lang="en-US" sz="2000" dirty="0"/>
              <a:t>Avoid cycles during initialization of static objects</a:t>
            </a:r>
          </a:p>
          <a:p>
            <a:pPr marL="228600" lvl="0" indent="-228600" algn="l" rtl="0">
              <a:lnSpc>
                <a:spcPct val="90000"/>
              </a:lnSpc>
              <a:spcBef>
                <a:spcPts val="0"/>
              </a:spcBef>
              <a:spcAft>
                <a:spcPts val="0"/>
              </a:spcAft>
              <a:buClr>
                <a:schemeClr val="lt1"/>
              </a:buClr>
              <a:buSzPts val="2000"/>
              <a:buChar char="•"/>
            </a:pPr>
            <a:r>
              <a:rPr lang="en-US" sz="2000" dirty="0"/>
              <a:t>Do not let exemptions escape from destructors or deallocation functions</a:t>
            </a:r>
          </a:p>
          <a:p>
            <a:pPr marL="228600" lvl="0" indent="-228600" algn="l" rtl="0">
              <a:lnSpc>
                <a:spcPct val="90000"/>
              </a:lnSpc>
              <a:spcBef>
                <a:spcPts val="0"/>
              </a:spcBef>
              <a:spcAft>
                <a:spcPts val="0"/>
              </a:spcAft>
              <a:buClr>
                <a:schemeClr val="lt1"/>
              </a:buClr>
              <a:buSzPts val="2000"/>
              <a:buChar char="•"/>
            </a:pPr>
            <a:r>
              <a:rPr lang="en-US" sz="2000" dirty="0"/>
              <a:t>Do not modify the standard namespaces</a:t>
            </a:r>
          </a:p>
          <a:p>
            <a:pPr marL="228600" lvl="0" indent="-228600" algn="l" rtl="0">
              <a:lnSpc>
                <a:spcPct val="90000"/>
              </a:lnSpc>
              <a:spcBef>
                <a:spcPts val="0"/>
              </a:spcBef>
              <a:spcAft>
                <a:spcPts val="0"/>
              </a:spcAft>
              <a:buClr>
                <a:schemeClr val="lt1"/>
              </a:buClr>
              <a:buSzPts val="2000"/>
              <a:buChar char="•"/>
            </a:pPr>
            <a:r>
              <a:rPr lang="en-US" sz="2000" dirty="0"/>
              <a:t>Do not define an unnamed namespace in a header file</a:t>
            </a:r>
          </a:p>
          <a:p>
            <a:pPr marL="228600" lvl="0" indent="-228600" algn="l" rtl="0">
              <a:lnSpc>
                <a:spcPct val="90000"/>
              </a:lnSpc>
              <a:spcBef>
                <a:spcPts val="0"/>
              </a:spcBef>
              <a:spcAft>
                <a:spcPts val="0"/>
              </a:spcAft>
              <a:buClr>
                <a:schemeClr val="lt1"/>
              </a:buClr>
              <a:buSzPts val="2000"/>
              <a:buChar char="•"/>
            </a:pP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5366BC7-46FF-FCEB-8AAB-2C96ECEE0E3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6624"/>
    </mc:Choice>
    <mc:Fallback>
      <p:transition spd="slow" advTm="256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Encryption in rest</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Encryption at flight</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Encryption in use</a:t>
            </a:r>
          </a:p>
          <a:p>
            <a:pPr marL="228600" lvl="0" indent="-228600" algn="l" rtl="0">
              <a:lnSpc>
                <a:spcPct val="90000"/>
              </a:lnSpc>
              <a:spcBef>
                <a:spcPts val="0"/>
              </a:spcBef>
              <a:spcAft>
                <a:spcPts val="0"/>
              </a:spcAft>
              <a:buClr>
                <a:schemeClr val="lt1"/>
              </a:buClr>
              <a:buSzPts val="2000"/>
              <a:buChar char="•"/>
            </a:pPr>
            <a:endParaRPr sz="16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E8FAA909-8553-43C5-AF05-27812BEA46A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4469"/>
    </mc:Choice>
    <mc:Fallback>
      <p:transition spd="slow" advTm="114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a:t>
            </a:r>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Authorization</a:t>
            </a:r>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Accounting</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E908FCA8-902E-E259-0E70-376A7183FA4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9146"/>
    </mc:Choice>
    <mc:Fallback>
      <p:transition spd="slow" advTm="69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8175170" y="2194560"/>
            <a:ext cx="3331029" cy="3694611"/>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In the example on the left, tests were created to verify:</a:t>
            </a:r>
          </a:p>
          <a:p>
            <a:pPr marL="0" lvl="0" indent="0" algn="l" rtl="0">
              <a:lnSpc>
                <a:spcPct val="90000"/>
              </a:lnSpc>
              <a:spcBef>
                <a:spcPts val="1000"/>
              </a:spcBef>
              <a:spcAft>
                <a:spcPts val="0"/>
              </a:spcAft>
              <a:buSzPts val="1800"/>
              <a:buNone/>
            </a:pPr>
            <a:r>
              <a:rPr lang="en-US" dirty="0"/>
              <a:t>Adding a single value to an empty collection</a:t>
            </a:r>
          </a:p>
          <a:p>
            <a:pPr marL="0" lvl="0" indent="0" algn="l" rtl="0">
              <a:lnSpc>
                <a:spcPct val="90000"/>
              </a:lnSpc>
              <a:spcBef>
                <a:spcPts val="1000"/>
              </a:spcBef>
              <a:spcAft>
                <a:spcPts val="0"/>
              </a:spcAft>
              <a:buSzPts val="1800"/>
              <a:buNone/>
            </a:pPr>
            <a:r>
              <a:rPr lang="en-US" dirty="0"/>
              <a:t>That max size is greater than or equal to size for 0, 1, 5, 10 entries</a:t>
            </a:r>
          </a:p>
          <a:p>
            <a:pPr marL="0" lvl="0" indent="0" algn="l" rtl="0">
              <a:lnSpc>
                <a:spcPct val="90000"/>
              </a:lnSpc>
              <a:spcBef>
                <a:spcPts val="1000"/>
              </a:spcBef>
              <a:spcAft>
                <a:spcPts val="0"/>
              </a:spcAft>
              <a:buSzPts val="1800"/>
              <a:buNone/>
            </a:pPr>
            <a:r>
              <a:rPr lang="en-US" dirty="0"/>
              <a:t>And so on…</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Text&#10;&#10;Description automatically generated">
            <a:extLst>
              <a:ext uri="{FF2B5EF4-FFF2-40B4-BE49-F238E27FC236}">
                <a16:creationId xmlns:a16="http://schemas.microsoft.com/office/drawing/2014/main" id="{AE4F00B9-A535-B361-5D16-FA1AD689B215}"/>
              </a:ext>
            </a:extLst>
          </p:cNvPr>
          <p:cNvPicPr>
            <a:picLocks noChangeAspect="1"/>
          </p:cNvPicPr>
          <p:nvPr/>
        </p:nvPicPr>
        <p:blipFill>
          <a:blip r:embed="rId7"/>
          <a:stretch>
            <a:fillRect/>
          </a:stretch>
        </p:blipFill>
        <p:spPr>
          <a:xfrm>
            <a:off x="221325" y="1562962"/>
            <a:ext cx="7772400" cy="4371975"/>
          </a:xfrm>
          <a:prstGeom prst="rect">
            <a:avLst/>
          </a:prstGeom>
        </p:spPr>
      </p:pic>
      <p:pic>
        <p:nvPicPr>
          <p:cNvPr id="4" name="Audio 3">
            <a:hlinkClick r:id="" action="ppaction://media"/>
            <a:extLst>
              <a:ext uri="{FF2B5EF4-FFF2-40B4-BE49-F238E27FC236}">
                <a16:creationId xmlns:a16="http://schemas.microsoft.com/office/drawing/2014/main" id="{B2C8537F-1313-70AB-7B44-5E240FBF927F}"/>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8634"/>
    </mc:Choice>
    <mc:Fallback>
      <p:transition spd="slow" advTm="286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729A34EE-FD6E-1BF3-D746-BED4D484025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562"/>
    </mc:Choice>
    <mc:Fallback>
      <p:transition spd="slow" advTm="355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1128</TotalTime>
  <Words>726</Words>
  <Application>Microsoft Macintosh PowerPoint</Application>
  <PresentationFormat>Widescreen</PresentationFormat>
  <Paragraphs>117</Paragraphs>
  <Slides>14</Slides>
  <Notes>14</Notes>
  <HiddenSlides>0</HiddenSlides>
  <MMClips>14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Gomes-Dacosta, Priscilla</cp:lastModifiedBy>
  <cp:revision>27</cp:revision>
  <dcterms:created xsi:type="dcterms:W3CDTF">2020-08-19T17:59:24Z</dcterms:created>
  <dcterms:modified xsi:type="dcterms:W3CDTF">2022-12-10T19:51:50Z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